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8"/>
  </p:notesMasterIdLst>
  <p:handoutMasterIdLst>
    <p:handoutMasterId r:id="rId49"/>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403" r:id="rId15"/>
    <p:sldId id="419" r:id="rId16"/>
    <p:sldId id="421" r:id="rId17"/>
    <p:sldId id="345" r:id="rId18"/>
    <p:sldId id="422" r:id="rId19"/>
    <p:sldId id="424" r:id="rId20"/>
    <p:sldId id="423" r:id="rId21"/>
    <p:sldId id="350" r:id="rId22"/>
    <p:sldId id="351" r:id="rId23"/>
    <p:sldId id="352" r:id="rId24"/>
    <p:sldId id="353" r:id="rId25"/>
    <p:sldId id="348" r:id="rId26"/>
    <p:sldId id="425" r:id="rId27"/>
    <p:sldId id="427" r:id="rId28"/>
    <p:sldId id="426" r:id="rId29"/>
    <p:sldId id="354" r:id="rId30"/>
    <p:sldId id="400" r:id="rId31"/>
    <p:sldId id="356" r:id="rId32"/>
    <p:sldId id="404" r:id="rId33"/>
    <p:sldId id="428" r:id="rId34"/>
    <p:sldId id="429" r:id="rId35"/>
    <p:sldId id="430" r:id="rId36"/>
    <p:sldId id="431" r:id="rId37"/>
    <p:sldId id="432" r:id="rId38"/>
    <p:sldId id="433" r:id="rId39"/>
    <p:sldId id="434" r:id="rId40"/>
    <p:sldId id="435" r:id="rId41"/>
    <p:sldId id="358" r:id="rId42"/>
    <p:sldId id="362" r:id="rId43"/>
    <p:sldId id="405" r:id="rId44"/>
    <p:sldId id="412" r:id="rId45"/>
    <p:sldId id="391" r:id="rId46"/>
    <p:sldId id="417" r:id="rId47"/>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85" autoAdjust="0"/>
    <p:restoredTop sz="94635"/>
  </p:normalViewPr>
  <p:slideViewPr>
    <p:cSldViewPr snapToGrid="0">
      <p:cViewPr varScale="1">
        <p:scale>
          <a:sx n="81" d="100"/>
          <a:sy n="81" d="100"/>
        </p:scale>
        <p:origin x="1411" y="4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089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322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00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4063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5070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3B691F4-8A83-4EB6-9CC2-A3360F1AD4D3}"/>
              </a:ext>
            </a:extLst>
          </p:cNvPr>
          <p:cNvSpPr>
            <a:spLocks noGrp="1" noRot="1" noChangeAspect="1" noChangeArrowheads="1" noTextEdit="1"/>
          </p:cNvSpPr>
          <p:nvPr>
            <p:ph type="sldImg"/>
          </p:nvPr>
        </p:nvSpPr>
        <p:spPr>
          <a:ln/>
        </p:spPr>
      </p:sp>
      <p:sp>
        <p:nvSpPr>
          <p:cNvPr id="15362" name="Rectangle 3">
            <a:extLst>
              <a:ext uri="{FF2B5EF4-FFF2-40B4-BE49-F238E27FC236}">
                <a16:creationId xmlns:a16="http://schemas.microsoft.com/office/drawing/2014/main" id="{EF4246C7-27CE-4111-80E3-59FD3BCD5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A989082A-5E14-437A-8593-A083C9E0B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19C771-0D6A-4807-BCDD-77C1F2EE8271}" type="slidenum">
              <a:rPr lang="en-US" altLang="en-US" smtClean="0">
                <a:latin typeface="Helvetica" panose="020B0604020202020204" pitchFamily="34" charset="0"/>
              </a:rPr>
              <a:pPr/>
              <a:t>34</a:t>
            </a:fld>
            <a:endParaRPr lang="en-US" altLang="en-US">
              <a:latin typeface="Helvetica" panose="020B0604020202020204" pitchFamily="34" charset="0"/>
            </a:endParaRPr>
          </a:p>
        </p:txBody>
      </p:sp>
      <p:sp>
        <p:nvSpPr>
          <p:cNvPr id="17410" name="Rectangle 2">
            <a:extLst>
              <a:ext uri="{FF2B5EF4-FFF2-40B4-BE49-F238E27FC236}">
                <a16:creationId xmlns:a16="http://schemas.microsoft.com/office/drawing/2014/main" id="{2AC42077-757B-4A4C-8A05-7B590F2EC1D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C753078-9E5A-48E2-813D-E5D652399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CB3E8E7-C086-4355-9CE8-18739774E7C1}"/>
              </a:ext>
            </a:extLst>
          </p:cNvPr>
          <p:cNvSpPr>
            <a:spLocks noGrp="1" noRot="1" noChangeAspect="1" noChangeArrowheads="1" noTextEdit="1"/>
          </p:cNvSpPr>
          <p:nvPr>
            <p:ph type="sldImg"/>
          </p:nvPr>
        </p:nvSpPr>
        <p:spPr>
          <a:ln/>
        </p:spPr>
      </p:sp>
      <p:sp>
        <p:nvSpPr>
          <p:cNvPr id="21506" name="Rectangle 3">
            <a:extLst>
              <a:ext uri="{FF2B5EF4-FFF2-40B4-BE49-F238E27FC236}">
                <a16:creationId xmlns:a16="http://schemas.microsoft.com/office/drawing/2014/main" id="{D7150505-875B-411A-8576-2DD58804D9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2858C04-233B-4F84-8B85-EA895CEAF2C7}"/>
              </a:ext>
            </a:extLst>
          </p:cNvPr>
          <p:cNvSpPr>
            <a:spLocks noGrp="1" noRot="1" noChangeAspect="1" noChangeArrowheads="1" noTextEdit="1"/>
          </p:cNvSpPr>
          <p:nvPr>
            <p:ph type="sldImg"/>
          </p:nvPr>
        </p:nvSpPr>
        <p:spPr>
          <a:ln/>
        </p:spPr>
      </p:sp>
      <p:sp>
        <p:nvSpPr>
          <p:cNvPr id="23554" name="Rectangle 3">
            <a:extLst>
              <a:ext uri="{FF2B5EF4-FFF2-40B4-BE49-F238E27FC236}">
                <a16:creationId xmlns:a16="http://schemas.microsoft.com/office/drawing/2014/main" id="{7E4843CC-89D3-47B0-BBCC-C97C1F2F4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B307F2A2-9C89-4CCD-8947-EF9F7A7FA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200DDC-C11B-49B3-97E9-1ED578740C37}" type="slidenum">
              <a:rPr lang="en-US" altLang="en-US" smtClean="0">
                <a:latin typeface="Helvetica" panose="020B0604020202020204" pitchFamily="34" charset="0"/>
              </a:rPr>
              <a:pPr/>
              <a:t>39</a:t>
            </a:fld>
            <a:endParaRPr lang="en-US" altLang="en-US">
              <a:latin typeface="Helvetica" panose="020B0604020202020204" pitchFamily="34" charset="0"/>
            </a:endParaRPr>
          </a:p>
        </p:txBody>
      </p:sp>
      <p:sp>
        <p:nvSpPr>
          <p:cNvPr id="26626" name="Rectangle 2">
            <a:extLst>
              <a:ext uri="{FF2B5EF4-FFF2-40B4-BE49-F238E27FC236}">
                <a16:creationId xmlns:a16="http://schemas.microsoft.com/office/drawing/2014/main" id="{FB56883D-676A-482F-9E14-FE9A4AE241A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A2F62D35-9C65-414C-A86A-3FDBE9961F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45</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9"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3.</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3: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dirty="0"/>
              <a:t>Example of SJF</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49"/>
            <a:ext cx="7788048" cy="4594679"/>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6</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8</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7</a:t>
            </a:r>
          </a:p>
          <a:p>
            <a:pPr>
              <a:lnSpc>
                <a:spcPct val="90000"/>
              </a:lnSpc>
              <a:buFont typeface="Monotype Sorts" pitchFamily="-84" charset="2"/>
              <a:buNone/>
              <a:tabLst>
                <a:tab pos="3028950" algn="ctr"/>
                <a:tab pos="4633913" algn="ctr"/>
              </a:tabLst>
            </a:pPr>
            <a:r>
              <a:rPr lang="en-US" altLang="en-US" i="1" baseline="-25000" dirty="0"/>
              <a:t>                                                                    </a:t>
            </a:r>
            <a:r>
              <a:rPr lang="en-US" altLang="en-US" i="1" dirty="0"/>
              <a:t>P</a:t>
            </a:r>
            <a:r>
              <a:rPr lang="en-US" altLang="en-US" i="1" baseline="-25000" dirty="0"/>
              <a:t>4	 </a:t>
            </a:r>
            <a:r>
              <a:rPr lang="en-US" altLang="en-US" dirty="0"/>
              <a:t>3</a:t>
            </a:r>
          </a:p>
          <a:p>
            <a:pPr>
              <a:lnSpc>
                <a:spcPct val="90000"/>
              </a:lnSpc>
              <a:buFont typeface="Monotype Sorts" pitchFamily="-84" charset="2"/>
              <a:buNone/>
              <a:tabLst>
                <a:tab pos="3028950" algn="ctr"/>
                <a:tab pos="4633913" algn="ctr"/>
              </a:tabLst>
            </a:pPr>
            <a:endParaRPr lang="en-US" altLang="en-US" i="1" baseline="-25000" dirty="0"/>
          </a:p>
          <a:p>
            <a:pPr>
              <a:lnSpc>
                <a:spcPct val="90000"/>
              </a:lnSpc>
              <a:tabLst>
                <a:tab pos="3028950" algn="ctr"/>
                <a:tab pos="4633913" algn="ctr"/>
              </a:tabLst>
            </a:pPr>
            <a:r>
              <a:rPr lang="en-US" altLang="en-US" dirty="0"/>
              <a:t>SJF scheduling chart</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marL="0" indent="0">
              <a:lnSpc>
                <a:spcPct val="90000"/>
              </a:lnSpc>
              <a:buNone/>
              <a:tabLst>
                <a:tab pos="3028950" algn="ctr"/>
                <a:tab pos="4633913" algn="ctr"/>
              </a:tabLst>
            </a:pPr>
            <a:endParaRPr lang="en-US" altLang="en-US" dirty="0"/>
          </a:p>
          <a:p>
            <a:pPr>
              <a:lnSpc>
                <a:spcPct val="90000"/>
              </a:lnSpc>
              <a:tabLst>
                <a:tab pos="3028950" algn="ctr"/>
                <a:tab pos="4633913" algn="ctr"/>
              </a:tabLst>
            </a:pPr>
            <a:r>
              <a:rPr lang="en-US" altLang="en-US" dirty="0"/>
              <a:t>Average waiting time = (3 + 16 + 9 + 0) / 4 = 7</a:t>
            </a:r>
          </a:p>
        </p:txBody>
      </p:sp>
      <p:pic>
        <p:nvPicPr>
          <p:cNvPr id="5" name="Picture 1">
            <a:extLst>
              <a:ext uri="{FF2B5EF4-FFF2-40B4-BE49-F238E27FC236}">
                <a16:creationId xmlns:a16="http://schemas.microsoft.com/office/drawing/2014/main" id="{DADC6AF8-4597-4452-983E-FCBE4FEE15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6952" y="3755574"/>
            <a:ext cx="6093760" cy="8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2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3022" y="3782501"/>
            <a:ext cx="24511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Graphical user interface, text, application&#10;&#10;Description automatically generated">
            <a:extLst>
              <a:ext uri="{FF2B5EF4-FFF2-40B4-BE49-F238E27FC236}">
                <a16:creationId xmlns:a16="http://schemas.microsoft.com/office/drawing/2014/main" id="{427B0884-5EC4-48E6-847A-70815D91C373}"/>
              </a:ext>
            </a:extLst>
          </p:cNvPr>
          <p:cNvPicPr>
            <a:picLocks noChangeAspect="1"/>
          </p:cNvPicPr>
          <p:nvPr/>
        </p:nvPicPr>
        <p:blipFill>
          <a:blip r:embed="rId4"/>
          <a:stretch>
            <a:fillRect/>
          </a:stretch>
        </p:blipFill>
        <p:spPr>
          <a:xfrm>
            <a:off x="1504165" y="2611222"/>
            <a:ext cx="4457700" cy="1371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successor predecessor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200349" y="129252"/>
            <a:ext cx="7709971" cy="576262"/>
          </a:xfrm>
        </p:spPr>
        <p:txBody>
          <a:bodyPr/>
          <a:lstStyle/>
          <a:p>
            <a:pPr eaLnBrk="1" hangingPunct="1"/>
            <a:r>
              <a:rPr lang="en-US" altLang="en-US" sz="2800" dirty="0"/>
              <a:t>Shortest Remaining Time First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139969"/>
            <a:ext cx="6760325" cy="4345509"/>
          </a:xfrm>
        </p:spPr>
        <p:txBody>
          <a:bodyPr/>
          <a:lstStyle/>
          <a:p>
            <a:r>
              <a:rPr lang="en-US" altLang="en-US" dirty="0">
                <a:cs typeface="ＭＳ Ｐゴシック" charset="-128"/>
              </a:rPr>
              <a:t>Preemptive version of SJN</a:t>
            </a:r>
            <a:endParaRPr lang="en-US" altLang="en-US" b="1" dirty="0">
              <a:solidFill>
                <a:srgbClr val="006699"/>
              </a:solidFill>
              <a:latin typeface="+mj-lt"/>
            </a:endParaRPr>
          </a:p>
          <a:p>
            <a:r>
              <a:rPr lang="en-US" altLang="en-US" dirty="0"/>
              <a:t>Whenever a new process arrives in the ready queue, the decision on which process to schedule next is redone using the SJN algorithm.</a:t>
            </a:r>
          </a:p>
          <a:p>
            <a:r>
              <a:rPr lang="en-US" altLang="en-US" dirty="0"/>
              <a:t>Is SRT more “optimal” than SJN in terms of the minimum average waiting time for a given set of processes?</a:t>
            </a:r>
          </a:p>
          <a:p>
            <a:endParaRPr lang="en-US" altLang="en-US" dirty="0"/>
          </a:p>
          <a:p>
            <a:pPr lvl="1"/>
            <a:endParaRPr lang="en-US" altLang="en-US" dirty="0"/>
          </a:p>
        </p:txBody>
      </p:sp>
    </p:spTree>
    <p:extLst>
      <p:ext uri="{BB962C8B-B14F-4D97-AF65-F5344CB8AC3E}">
        <p14:creationId xmlns:p14="http://schemas.microsoft.com/office/powerpoint/2010/main" val="245264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Threads</a:t>
            </a:r>
          </a:p>
          <a:p>
            <a:r>
              <a:rPr lang="en-US" altLang="en-US" dirty="0"/>
              <a:t>Thread Scheduling</a:t>
            </a:r>
          </a:p>
          <a:p>
            <a:r>
              <a:rPr lang="en-US" altLang="en-US" dirty="0"/>
              <a:t>Multi-Processor Scheduling</a:t>
            </a:r>
          </a:p>
          <a:p>
            <a:r>
              <a:rPr lang="en-US" altLang="en-US"/>
              <a:t>Algorithm </a:t>
            </a:r>
            <a:r>
              <a:rPr lang="en-US" altLang="en-US" dirty="0"/>
              <a:t>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a:cs typeface="ＭＳ Ｐゴシック" charset="-128"/>
              </a:rPr>
              <a:t>Process</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8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 (FCFS)</a:t>
            </a:r>
          </a:p>
          <a:p>
            <a:pPr lvl="1"/>
            <a:r>
              <a:rPr lang="en-US" altLang="en-US" i="1" dirty="0">
                <a:sym typeface="Symbol" panose="05050102010706020507" pitchFamily="18" charset="2"/>
              </a:rPr>
              <a:t>q </a:t>
            </a:r>
            <a:r>
              <a:rPr lang="en-US" altLang="en-US" dirty="0">
                <a:sym typeface="Symbol" panose="05050102010706020507" pitchFamily="18" charset="2"/>
              </a:rPr>
              <a:t>small  RR</a:t>
            </a:r>
          </a:p>
          <a:p>
            <a:r>
              <a:rPr lang="en-US" altLang="en-US" dirty="0">
                <a:sym typeface="Symbol" panose="05050102010706020507" pitchFamily="18" charset="2"/>
              </a:rPr>
              <a:t>Note that q must be large with respect to context switch, otherwise overhead is too high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109861"/>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136087"/>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7"/>
            <a:ext cx="7973868" cy="4907539"/>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	</a:t>
            </a:r>
            <a:r>
              <a:rPr lang="en-US" altLang="en-US" u="sng" dirty="0"/>
              <a:t>Burst Time</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1142048"/>
            <a:ext cx="7675077" cy="4887912"/>
          </a:xfrm>
          <a:noFill/>
        </p:spPr>
        <p:txBody>
          <a:bodyPr/>
          <a:lstStyle/>
          <a:p>
            <a:pPr>
              <a:tabLst>
                <a:tab pos="1600200" algn="ctr"/>
                <a:tab pos="3251200" algn="ctr"/>
                <a:tab pos="5140325" algn="ctr"/>
              </a:tabLst>
            </a:pPr>
            <a:r>
              <a:rPr lang="en-US" altLang="en-US" dirty="0"/>
              <a:t>Run the process with the highest priority. Processes with the same priority run round-robin</a:t>
            </a:r>
          </a:p>
          <a:p>
            <a:pPr>
              <a:tabLst>
                <a:tab pos="1600200" algn="ctr"/>
                <a:tab pos="3251200" algn="ctr"/>
                <a:tab pos="5140325" algn="ctr"/>
              </a:tabLst>
            </a:pPr>
            <a:r>
              <a:rPr lang="en-US" altLang="en-US" dirty="0"/>
              <a:t>Example:</a:t>
            </a:r>
          </a:p>
          <a:p>
            <a:pPr>
              <a:buFont typeface="Monotype Sorts" pitchFamily="-84" charset="2"/>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	a   </a:t>
            </a:r>
            <a:r>
              <a:rPr lang="en-US" altLang="en-US" u="sng" dirty="0"/>
              <a:t>Burst Time</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marL="0" indent="0">
              <a:buNone/>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8480" y="4968240"/>
            <a:ext cx="6200925" cy="72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1695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6973149" cy="4456354"/>
          </a:xfrm>
        </p:spPr>
        <p:txBody>
          <a:bodyPr/>
          <a:lstStyle/>
          <a:p>
            <a:r>
              <a:rPr lang="en-US" altLang="en-US" dirty="0"/>
              <a:t>The ready queue consists of multiple queues</a:t>
            </a:r>
          </a:p>
          <a:p>
            <a:r>
              <a:rPr lang="en-US" altLang="en-US" dirty="0"/>
              <a:t>Multilevel 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which queue a process will enter when that process needs service</a:t>
            </a:r>
          </a:p>
          <a:p>
            <a:pPr lvl="1"/>
            <a:r>
              <a:rPr lang="en-US" altLang="en-US" dirty="0"/>
              <a:t>Scheduling among the queues</a:t>
            </a:r>
          </a:p>
          <a:p>
            <a:endParaRPr lang="en-US" altLang="en-US" dirty="0"/>
          </a:p>
        </p:txBody>
      </p:sp>
    </p:spTree>
    <p:extLst>
      <p:ext uri="{BB962C8B-B14F-4D97-AF65-F5344CB8AC3E}">
        <p14:creationId xmlns:p14="http://schemas.microsoft.com/office/powerpoint/2010/main" val="3206840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FE08425D-ED51-450A-B441-45E2EB4CE289}"/>
              </a:ext>
            </a:extLst>
          </p:cNvPr>
          <p:cNvSpPr>
            <a:spLocks noGrp="1"/>
          </p:cNvSpPr>
          <p:nvPr>
            <p:ph type="title"/>
          </p:nvPr>
        </p:nvSpPr>
        <p:spPr>
          <a:xfrm>
            <a:off x="885825" y="168870"/>
            <a:ext cx="8229600" cy="576262"/>
          </a:xfrm>
        </p:spPr>
        <p:txBody>
          <a:bodyPr/>
          <a:lstStyle/>
          <a:p>
            <a:pPr eaLnBrk="1" hangingPunct="1"/>
            <a:r>
              <a:rPr lang="en-US" altLang="en-US" dirty="0"/>
              <a:t>Multithreaded Server Architecture</a:t>
            </a:r>
          </a:p>
        </p:txBody>
      </p:sp>
      <p:pic>
        <p:nvPicPr>
          <p:cNvPr id="14338" name="Picture 1">
            <a:extLst>
              <a:ext uri="{FF2B5EF4-FFF2-40B4-BE49-F238E27FC236}">
                <a16:creationId xmlns:a16="http://schemas.microsoft.com/office/drawing/2014/main" id="{CF5D0D58-5C7A-45B8-AD7F-B5E9EF9199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006600"/>
            <a:ext cx="796607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CB64F3E7-BE56-4BF5-89DF-866E7EA88B71}"/>
              </a:ext>
            </a:extLst>
          </p:cNvPr>
          <p:cNvSpPr>
            <a:spLocks noGrp="1" noChangeArrowheads="1"/>
          </p:cNvSpPr>
          <p:nvPr>
            <p:ph type="title"/>
          </p:nvPr>
        </p:nvSpPr>
        <p:spPr>
          <a:xfrm>
            <a:off x="862013" y="481242"/>
            <a:ext cx="6951662" cy="312738"/>
          </a:xfrm>
        </p:spPr>
        <p:txBody>
          <a:bodyPr/>
          <a:lstStyle/>
          <a:p>
            <a:pPr eaLnBrk="1" hangingPunct="1"/>
            <a:r>
              <a:rPr lang="en-US" altLang="en-US" dirty="0"/>
              <a:t>Benefits</a:t>
            </a:r>
          </a:p>
        </p:txBody>
      </p:sp>
      <p:sp>
        <p:nvSpPr>
          <p:cNvPr id="16386" name="Rectangle 3">
            <a:extLst>
              <a:ext uri="{FF2B5EF4-FFF2-40B4-BE49-F238E27FC236}">
                <a16:creationId xmlns:a16="http://schemas.microsoft.com/office/drawing/2014/main" id="{AEFC87E0-114C-4BFC-8B34-FD5EF6B87DCF}"/>
              </a:ext>
            </a:extLst>
          </p:cNvPr>
          <p:cNvSpPr>
            <a:spLocks noGrp="1" noChangeArrowheads="1"/>
          </p:cNvSpPr>
          <p:nvPr>
            <p:ph type="body" idx="1"/>
          </p:nvPr>
        </p:nvSpPr>
        <p:spPr>
          <a:xfrm>
            <a:off x="806450" y="1233488"/>
            <a:ext cx="7207250" cy="4530725"/>
          </a:xfrm>
        </p:spPr>
        <p:txBody>
          <a:bodyPr/>
          <a:lstStyle/>
          <a:p>
            <a:r>
              <a:rPr lang="en-US" altLang="en-US" b="1" dirty="0"/>
              <a:t>Responsiveness – </a:t>
            </a:r>
            <a:r>
              <a:rPr lang="en-US" altLang="en-US" dirty="0"/>
              <a:t>may allow continued execution if part of process is blocked, especially important for user interfaces</a:t>
            </a:r>
          </a:p>
          <a:p>
            <a:r>
              <a:rPr lang="en-US" altLang="en-US" b="1" dirty="0"/>
              <a:t>Resource Sharing – </a:t>
            </a:r>
            <a:r>
              <a:rPr lang="en-US" altLang="en-US" dirty="0"/>
              <a:t>threads share resources of process, easier than shared memory or message passing</a:t>
            </a:r>
          </a:p>
          <a:p>
            <a:r>
              <a:rPr lang="en-US" altLang="en-US" b="1" dirty="0"/>
              <a:t>Economy – </a:t>
            </a:r>
            <a:r>
              <a:rPr lang="en-US" altLang="en-US" dirty="0"/>
              <a:t>cheaper than process creation, thread switching lower overhead than context switching</a:t>
            </a:r>
          </a:p>
          <a:p>
            <a:r>
              <a:rPr lang="en-US" altLang="en-US" b="1" dirty="0"/>
              <a:t>Scalability – </a:t>
            </a:r>
            <a:r>
              <a:rPr lang="en-US" altLang="en-US" dirty="0"/>
              <a:t>process can take advantage of multicore architectures</a:t>
            </a:r>
            <a:br>
              <a:rPr lang="en-US" altLang="en-US" dirty="0"/>
            </a:br>
            <a:endParaRPr lang="en-US" altLang="en-US" dirty="0"/>
          </a:p>
          <a:p>
            <a:endParaRPr lang="en-US" altLang="en-US"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1012825"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808002" y="1208088"/>
            <a:ext cx="7723188" cy="4530725"/>
          </a:xfrm>
        </p:spPr>
        <p:txBody>
          <a:bodyPr/>
          <a:lstStyle/>
          <a:p>
            <a:r>
              <a:rPr lang="en-US" altLang="en-US" b="1" dirty="0">
                <a:solidFill>
                  <a:srgbClr val="006699"/>
                </a:solidFill>
                <a:latin typeface="+mj-lt"/>
              </a:rPr>
              <a:t>Multicore</a:t>
            </a:r>
            <a:r>
              <a:rPr lang="en-US" altLang="en-US" dirty="0"/>
              <a:t> or </a:t>
            </a:r>
            <a:r>
              <a:rPr lang="en-US" altLang="en-US" b="1" dirty="0">
                <a:solidFill>
                  <a:srgbClr val="006699"/>
                </a:solidFill>
                <a:latin typeface="+mj-lt"/>
              </a:rPr>
              <a:t>multiprocessor</a:t>
            </a:r>
            <a:r>
              <a:rPr lang="en-US" altLang="en-US" dirty="0"/>
              <a:t> systems puts pressure on programmers, challenges include:</a:t>
            </a:r>
          </a:p>
          <a:p>
            <a:pPr lvl="1"/>
            <a:r>
              <a:rPr lang="en-US" altLang="en-US" b="1" dirty="0"/>
              <a:t>Dividing activities</a:t>
            </a:r>
          </a:p>
          <a:p>
            <a:pPr lvl="1"/>
            <a:r>
              <a:rPr lang="en-US" altLang="en-US" b="1" dirty="0"/>
              <a:t>Balance</a:t>
            </a:r>
          </a:p>
          <a:p>
            <a:pPr lvl="1"/>
            <a:r>
              <a:rPr lang="en-US" altLang="en-US" b="1" dirty="0"/>
              <a:t>Data splitting</a:t>
            </a:r>
          </a:p>
          <a:p>
            <a:pPr lvl="1"/>
            <a:r>
              <a:rPr lang="en-US" altLang="en-US" b="1" dirty="0"/>
              <a:t>Data dependency</a:t>
            </a:r>
          </a:p>
          <a:p>
            <a:pPr lvl="1"/>
            <a:r>
              <a:rPr lang="en-US" altLang="en-US" b="1" dirty="0"/>
              <a:t>Testing and debugging</a:t>
            </a:r>
          </a:p>
          <a:p>
            <a:r>
              <a:rPr lang="en-US" altLang="en-US" b="1" i="1" dirty="0"/>
              <a:t>Parallelism</a:t>
            </a:r>
            <a:r>
              <a:rPr lang="en-US" altLang="en-US" dirty="0"/>
              <a:t> implies a system can perform more than one task simultaneously</a:t>
            </a:r>
          </a:p>
          <a:p>
            <a:r>
              <a:rPr lang="en-US" altLang="en-US" b="1" i="1" dirty="0"/>
              <a:t>Concurrency</a:t>
            </a:r>
            <a:r>
              <a:rPr lang="en-US" altLang="en-US" dirty="0"/>
              <a:t> supports more than one task making progress</a:t>
            </a:r>
          </a:p>
          <a:p>
            <a:pPr lvl="1"/>
            <a:r>
              <a:rPr lang="en-US" altLang="en-US" dirty="0"/>
              <a:t>Single processor / core, scheduler providing concurrency</a:t>
            </a:r>
          </a:p>
          <a:p>
            <a:pPr lvl="1">
              <a:buFont typeface="Monotype Sorts" pitchFamily="-84" charset="2"/>
              <a:buNone/>
            </a:pPr>
            <a:endParaRPr lang="en-US" altLang="en-US" dirty="0"/>
          </a:p>
          <a:p>
            <a:pPr lvl="1">
              <a:buFont typeface="Monotype Sorts" pitchFamily="-84" charset="2"/>
              <a:buNone/>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99AFB161-ED93-4730-90CF-60C15CF17766}"/>
              </a:ext>
            </a:extLst>
          </p:cNvPr>
          <p:cNvSpPr>
            <a:spLocks noGrp="1"/>
          </p:cNvSpPr>
          <p:nvPr>
            <p:ph type="title"/>
          </p:nvPr>
        </p:nvSpPr>
        <p:spPr>
          <a:xfrm>
            <a:off x="676275" y="222215"/>
            <a:ext cx="8229600" cy="576262"/>
          </a:xfrm>
        </p:spPr>
        <p:txBody>
          <a:bodyPr/>
          <a:lstStyle/>
          <a:p>
            <a:pPr eaLnBrk="1" hangingPunct="1"/>
            <a:r>
              <a:rPr lang="en-US" altLang="en-US" dirty="0"/>
              <a:t>Concurrency vs. Parallelism</a:t>
            </a:r>
          </a:p>
        </p:txBody>
      </p:sp>
      <p:sp>
        <p:nvSpPr>
          <p:cNvPr id="20482" name="Rectangle 3">
            <a:extLst>
              <a:ext uri="{FF2B5EF4-FFF2-40B4-BE49-F238E27FC236}">
                <a16:creationId xmlns:a16="http://schemas.microsoft.com/office/drawing/2014/main" id="{D036A6A0-4CE5-4725-A8D1-F915FCFB1B90}"/>
              </a:ext>
            </a:extLst>
          </p:cNvPr>
          <p:cNvSpPr>
            <a:spLocks noGrp="1" noChangeArrowheads="1"/>
          </p:cNvSpPr>
          <p:nvPr/>
        </p:nvSpPr>
        <p:spPr bwMode="auto">
          <a:xfrm>
            <a:off x="802433" y="1163638"/>
            <a:ext cx="791235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buSzPct val="110000"/>
              <a:buFont typeface="Wingdings" panose="05000000000000000000" pitchFamily="2" charset="2"/>
              <a:buChar char="§"/>
            </a:pPr>
            <a:r>
              <a:rPr lang="en-US" altLang="en-US" b="1" dirty="0"/>
              <a:t>Concurrent execution on single-core system:</a:t>
            </a:r>
          </a:p>
          <a:p>
            <a:endParaRPr lang="en-US" altLang="en-US" b="1" dirty="0"/>
          </a:p>
          <a:p>
            <a:endParaRPr lang="en-US" altLang="en-US" b="1" dirty="0"/>
          </a:p>
          <a:p>
            <a:endParaRPr lang="en-US" altLang="en-US" b="1" dirty="0"/>
          </a:p>
          <a:p>
            <a:pPr>
              <a:buFontTx/>
              <a:buNone/>
            </a:pPr>
            <a:endParaRPr lang="en-US" altLang="en-US" b="1" dirty="0"/>
          </a:p>
          <a:p>
            <a:pPr>
              <a:buSzPct val="110000"/>
              <a:buFont typeface="Wingdings" panose="05000000000000000000" pitchFamily="2" charset="2"/>
              <a:buChar char="§"/>
            </a:pPr>
            <a:r>
              <a:rPr lang="en-US" altLang="en-US" b="1" dirty="0"/>
              <a:t>Parallelism on a multi-core system:</a:t>
            </a:r>
          </a:p>
          <a:p>
            <a:endParaRPr lang="en-US" altLang="en-US" b="1" dirty="0"/>
          </a:p>
        </p:txBody>
      </p:sp>
      <p:pic>
        <p:nvPicPr>
          <p:cNvPr id="20483" name="Picture 1">
            <a:extLst>
              <a:ext uri="{FF2B5EF4-FFF2-40B4-BE49-F238E27FC236}">
                <a16:creationId xmlns:a16="http://schemas.microsoft.com/office/drawing/2014/main" id="{823F49F0-4145-4731-B6A8-7F150BB638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413" y="1830388"/>
            <a:ext cx="779938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2">
            <a:extLst>
              <a:ext uri="{FF2B5EF4-FFF2-40B4-BE49-F238E27FC236}">
                <a16:creationId xmlns:a16="http://schemas.microsoft.com/office/drawing/2014/main" id="{B2355580-5738-4BF5-8926-EC91E28B04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3647589"/>
            <a:ext cx="469265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CAD927E8-64DE-4671-A690-608A4563E404}"/>
              </a:ext>
            </a:extLst>
          </p:cNvPr>
          <p:cNvSpPr>
            <a:spLocks noGrp="1"/>
          </p:cNvSpPr>
          <p:nvPr>
            <p:ph type="title"/>
          </p:nvPr>
        </p:nvSpPr>
        <p:spPr>
          <a:xfrm>
            <a:off x="1012825" y="213537"/>
            <a:ext cx="7673975" cy="576262"/>
          </a:xfrm>
        </p:spPr>
        <p:txBody>
          <a:bodyPr/>
          <a:lstStyle/>
          <a:p>
            <a:pPr eaLnBrk="1" hangingPunct="1"/>
            <a:r>
              <a:rPr lang="en-US" altLang="en-US" dirty="0"/>
              <a:t>Multicore Programming</a:t>
            </a:r>
          </a:p>
        </p:txBody>
      </p:sp>
      <p:sp>
        <p:nvSpPr>
          <p:cNvPr id="22530" name="Content Placeholder 2">
            <a:extLst>
              <a:ext uri="{FF2B5EF4-FFF2-40B4-BE49-F238E27FC236}">
                <a16:creationId xmlns:a16="http://schemas.microsoft.com/office/drawing/2014/main" id="{9FB1F3DE-869C-4D7F-9A3F-53A8F1DC93F7}"/>
              </a:ext>
            </a:extLst>
          </p:cNvPr>
          <p:cNvSpPr>
            <a:spLocks noGrp="1"/>
          </p:cNvSpPr>
          <p:nvPr>
            <p:ph idx="1"/>
          </p:nvPr>
        </p:nvSpPr>
        <p:spPr>
          <a:xfrm>
            <a:off x="806450" y="1233488"/>
            <a:ext cx="7156450" cy="4530725"/>
          </a:xfrm>
        </p:spPr>
        <p:txBody>
          <a:bodyPr/>
          <a:lstStyle/>
          <a:p>
            <a:r>
              <a:rPr lang="en-US" altLang="en-US" dirty="0"/>
              <a:t>Types of parallelism </a:t>
            </a:r>
          </a:p>
          <a:p>
            <a:pPr lvl="1"/>
            <a:r>
              <a:rPr lang="en-US" altLang="en-US" b="1" dirty="0">
                <a:solidFill>
                  <a:srgbClr val="006699"/>
                </a:solidFill>
                <a:latin typeface="+mj-lt"/>
              </a:rPr>
              <a:t>Data parallelism </a:t>
            </a:r>
            <a:r>
              <a:rPr lang="en-US" altLang="en-US" dirty="0"/>
              <a:t>– distributes subsets of the same data across multiple cores, same operation on each</a:t>
            </a:r>
            <a:endParaRPr lang="en-US" altLang="en-US" b="1" dirty="0">
              <a:solidFill>
                <a:srgbClr val="3366FF"/>
              </a:solidFill>
            </a:endParaRPr>
          </a:p>
          <a:p>
            <a:pPr lvl="1"/>
            <a:r>
              <a:rPr lang="en-US" altLang="en-US" b="1" dirty="0">
                <a:solidFill>
                  <a:srgbClr val="006699"/>
                </a:solidFill>
                <a:latin typeface="+mj-lt"/>
              </a:rPr>
              <a:t>Task parallelism </a:t>
            </a:r>
            <a:r>
              <a:rPr lang="en-US" altLang="en-US" dirty="0"/>
              <a:t>– distributing threads across cores, each thread performing unique operation</a:t>
            </a:r>
          </a:p>
          <a:p>
            <a:pPr lvl="1">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F297ACC2-6415-49B5-B30C-3C6679A213F7}"/>
              </a:ext>
            </a:extLst>
          </p:cNvPr>
          <p:cNvSpPr>
            <a:spLocks noGrp="1"/>
          </p:cNvSpPr>
          <p:nvPr>
            <p:ph type="title"/>
          </p:nvPr>
        </p:nvSpPr>
        <p:spPr/>
        <p:txBody>
          <a:bodyPr/>
          <a:lstStyle/>
          <a:p>
            <a:r>
              <a:rPr lang="en-US" altLang="en-US" dirty="0"/>
              <a:t>Data and Task Parallelism</a:t>
            </a:r>
          </a:p>
        </p:txBody>
      </p:sp>
      <p:pic>
        <p:nvPicPr>
          <p:cNvPr id="24578" name="Picture 1">
            <a:extLst>
              <a:ext uri="{FF2B5EF4-FFF2-40B4-BE49-F238E27FC236}">
                <a16:creationId xmlns:a16="http://schemas.microsoft.com/office/drawing/2014/main" id="{7C4056CB-23F8-4E11-9D19-A3540316F5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1473200"/>
            <a:ext cx="585152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8081C5BE-54CB-4060-BFB3-18429EA46275}"/>
              </a:ext>
            </a:extLst>
          </p:cNvPr>
          <p:cNvSpPr>
            <a:spLocks noGrp="1" noChangeArrowheads="1"/>
          </p:cNvSpPr>
          <p:nvPr>
            <p:ph type="title"/>
          </p:nvPr>
        </p:nvSpPr>
        <p:spPr>
          <a:xfrm>
            <a:off x="457200" y="229606"/>
            <a:ext cx="8229600" cy="576262"/>
          </a:xfrm>
        </p:spPr>
        <p:txBody>
          <a:bodyPr/>
          <a:lstStyle/>
          <a:p>
            <a:pPr eaLnBrk="1" hangingPunct="1"/>
            <a:r>
              <a:rPr lang="en-US" altLang="en-US" dirty="0"/>
              <a:t>Amdahl’s Law</a:t>
            </a:r>
          </a:p>
        </p:txBody>
      </p:sp>
      <p:sp>
        <p:nvSpPr>
          <p:cNvPr id="12291" name="Rectangle 3">
            <a:extLst>
              <a:ext uri="{FF2B5EF4-FFF2-40B4-BE49-F238E27FC236}">
                <a16:creationId xmlns:a16="http://schemas.microsoft.com/office/drawing/2014/main" id="{6A1AEDCB-DDB2-4B98-87D9-BFA079D3CF4C}"/>
              </a:ext>
            </a:extLst>
          </p:cNvPr>
          <p:cNvSpPr>
            <a:spLocks noGrp="1" noChangeArrowheads="1"/>
          </p:cNvSpPr>
          <p:nvPr>
            <p:ph type="body" idx="1"/>
          </p:nvPr>
        </p:nvSpPr>
        <p:spPr>
          <a:xfrm>
            <a:off x="869950" y="1106488"/>
            <a:ext cx="7900988" cy="4530725"/>
          </a:xfrm>
        </p:spPr>
        <p:txBody>
          <a:bodyPr/>
          <a:lstStyle/>
          <a:p>
            <a:pPr>
              <a:defRPr/>
            </a:pPr>
            <a:r>
              <a:rPr lang="en-US" altLang="en-US" dirty="0">
                <a:cs typeface="ＭＳ Ｐゴシック" charset="-128"/>
              </a:rPr>
              <a:t>Identifies performance gains from adding additional cores to an application that has both serial and parallel components</a:t>
            </a:r>
          </a:p>
          <a:p>
            <a:pPr>
              <a:defRPr/>
            </a:pPr>
            <a:r>
              <a:rPr lang="en-US" altLang="en-US" i="1" dirty="0">
                <a:cs typeface="ＭＳ Ｐゴシック" charset="-128"/>
              </a:rPr>
              <a:t>S</a:t>
            </a:r>
            <a:r>
              <a:rPr lang="en-US" altLang="en-US" dirty="0">
                <a:cs typeface="ＭＳ Ｐゴシック" charset="-128"/>
              </a:rPr>
              <a:t> is serial portion</a:t>
            </a:r>
          </a:p>
          <a:p>
            <a:pPr>
              <a:defRPr/>
            </a:pPr>
            <a:r>
              <a:rPr lang="en-US" altLang="en-US" i="1" dirty="0">
                <a:cs typeface="ＭＳ Ｐゴシック" charset="-128"/>
              </a:rPr>
              <a:t>N</a:t>
            </a:r>
            <a:r>
              <a:rPr lang="en-US" altLang="en-US" dirty="0">
                <a:cs typeface="ＭＳ Ｐゴシック" charset="-128"/>
              </a:rPr>
              <a:t> processing cores</a:t>
            </a: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That is, if application is 75% parallel / 25% serial, moving from 1 to 2 cores results in speedup of 1.6 times</a:t>
            </a:r>
          </a:p>
          <a:p>
            <a:pPr>
              <a:defRPr/>
            </a:pPr>
            <a:r>
              <a:rPr lang="en-US" altLang="en-US" dirty="0">
                <a:cs typeface="ＭＳ Ｐゴシック" charset="-128"/>
              </a:rPr>
              <a:t>As </a:t>
            </a:r>
            <a:r>
              <a:rPr lang="en-US" altLang="en-US" i="1" dirty="0">
                <a:cs typeface="ＭＳ Ｐゴシック" charset="-128"/>
              </a:rPr>
              <a:t>N</a:t>
            </a:r>
            <a:r>
              <a:rPr lang="en-US" altLang="en-US" dirty="0">
                <a:cs typeface="ＭＳ Ｐゴシック" charset="-128"/>
              </a:rPr>
              <a:t> approaches infinity, speedup approaches 1 / </a:t>
            </a:r>
            <a:r>
              <a:rPr lang="en-US" altLang="en-US" i="1" dirty="0">
                <a:cs typeface="ＭＳ Ｐゴシック" charset="-128"/>
              </a:rPr>
              <a:t>S</a:t>
            </a:r>
          </a:p>
          <a:p>
            <a:pPr>
              <a:buFont typeface="Monotype Sorts" pitchFamily="-84" charset="2"/>
              <a:buNone/>
              <a:defRPr/>
            </a:pPr>
            <a:br>
              <a:rPr lang="en-US" altLang="en-US" b="1" dirty="0">
                <a:cs typeface="ＭＳ Ｐゴシック" charset="-128"/>
              </a:rPr>
            </a:br>
            <a:r>
              <a:rPr lang="en-US" altLang="en-US" b="1" dirty="0">
                <a:cs typeface="ＭＳ Ｐゴシック" charset="-128"/>
              </a:rPr>
              <a:t>Serial portion of an application has disproportionate  effect on performance gained by adding additional cores</a:t>
            </a:r>
          </a:p>
          <a:p>
            <a:pPr>
              <a:buFont typeface="Monotype Sorts" pitchFamily="-84" charset="2"/>
              <a:buNone/>
              <a:defRPr/>
            </a:pPr>
            <a:endParaRPr lang="en-US" altLang="en-US" sz="800" b="1" dirty="0">
              <a:cs typeface="ＭＳ Ｐゴシック" charset="-128"/>
            </a:endParaRPr>
          </a:p>
        </p:txBody>
      </p:sp>
      <p:pic>
        <p:nvPicPr>
          <p:cNvPr id="25603" name="Picture 1" descr="Screen Shot 2012-12-04 at 7.54.07 PM.png">
            <a:extLst>
              <a:ext uri="{FF2B5EF4-FFF2-40B4-BE49-F238E27FC236}">
                <a16:creationId xmlns:a16="http://schemas.microsoft.com/office/drawing/2014/main" id="{73692B8D-A89E-4AD0-A1E3-ED895D4F4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6117" y="2597182"/>
            <a:ext cx="243046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681CBC2B-DB28-4332-A1D1-A51237439D2D}"/>
              </a:ext>
            </a:extLst>
          </p:cNvPr>
          <p:cNvSpPr>
            <a:spLocks noGrp="1"/>
          </p:cNvSpPr>
          <p:nvPr>
            <p:ph type="title"/>
          </p:nvPr>
        </p:nvSpPr>
        <p:spPr>
          <a:xfrm>
            <a:off x="457200" y="224522"/>
            <a:ext cx="8229600" cy="576262"/>
          </a:xfrm>
        </p:spPr>
        <p:txBody>
          <a:bodyPr/>
          <a:lstStyle/>
          <a:p>
            <a:r>
              <a:rPr lang="en-US" altLang="en-US" dirty="0"/>
              <a:t>Amdahl’s Law</a:t>
            </a:r>
          </a:p>
        </p:txBody>
      </p:sp>
      <p:pic>
        <p:nvPicPr>
          <p:cNvPr id="27650" name="Picture 3">
            <a:extLst>
              <a:ext uri="{FF2B5EF4-FFF2-40B4-BE49-F238E27FC236}">
                <a16:creationId xmlns:a16="http://schemas.microsoft.com/office/drawing/2014/main" id="{9173F832-D0B8-4682-8422-824AC9A2C5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8550" y="1411288"/>
            <a:ext cx="52768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8800" y="911821"/>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13472</TotalTime>
  <Words>2275</Words>
  <Application>Microsoft Office PowerPoint</Application>
  <PresentationFormat>On-screen Show (4:3)</PresentationFormat>
  <Paragraphs>332</Paragraphs>
  <Slides>46</Slides>
  <Notes>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ＭＳ Ｐゴシック</vt:lpstr>
      <vt:lpstr>Arial</vt:lpstr>
      <vt:lpstr>Helvetica</vt:lpstr>
      <vt:lpstr>Lucida Grande</vt:lpstr>
      <vt:lpstr>Monotype Sorts</vt:lpstr>
      <vt:lpstr>Symbol</vt:lpstr>
      <vt:lpstr>Times New Roman</vt:lpstr>
      <vt:lpstr>Verdana</vt:lpstr>
      <vt:lpstr>Webdings</vt:lpstr>
      <vt:lpstr>Wingdings</vt:lpstr>
      <vt:lpstr>os-8</vt:lpstr>
      <vt:lpstr>Chapter 3: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Determining Length of Next CPU Burst</vt:lpstr>
      <vt:lpstr>Prediction of the Length of the Next CPU Burst</vt:lpstr>
      <vt:lpstr>Examples of Exponential Averaging</vt:lpstr>
      <vt:lpstr>Shortest Remaining Time First Scheduling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Queue</vt:lpstr>
      <vt:lpstr>Multilevel Feedback Queue</vt:lpstr>
      <vt:lpstr>Example of Multilevel Feedback Queue</vt:lpstr>
      <vt:lpstr>Multithreaded Server Architecture</vt:lpstr>
      <vt:lpstr>Benefits</vt:lpstr>
      <vt:lpstr>Multicore Programming</vt:lpstr>
      <vt:lpstr>Concurrency vs. Parallelism</vt:lpstr>
      <vt:lpstr>Multicore Programming</vt:lpstr>
      <vt:lpstr>Data and Task Parallelism</vt:lpstr>
      <vt:lpstr>Amdahl’s Law</vt:lpstr>
      <vt:lpstr>Amdahl’s Law</vt:lpstr>
      <vt:lpstr>Thread Scheduling</vt:lpstr>
      <vt:lpstr>Multiple-Processor Scheduling</vt:lpstr>
      <vt:lpstr>Multiple-Processor Scheduling</vt:lpstr>
      <vt:lpstr>Multithreaded Multicore System</vt:lpstr>
      <vt:lpstr>Deterministic Evaluation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mohammad hossein hamian</cp:lastModifiedBy>
  <cp:revision>265</cp:revision>
  <cp:lastPrinted>2013-09-10T17:57:57Z</cp:lastPrinted>
  <dcterms:created xsi:type="dcterms:W3CDTF">2011-01-13T23:43:38Z</dcterms:created>
  <dcterms:modified xsi:type="dcterms:W3CDTF">2024-11-04T22:10:47Z</dcterms:modified>
</cp:coreProperties>
</file>